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6" r:id="rId3"/>
    <p:sldId id="492" r:id="rId4"/>
    <p:sldId id="460" r:id="rId5"/>
    <p:sldId id="461" r:id="rId6"/>
    <p:sldId id="490" r:id="rId7"/>
    <p:sldId id="462" r:id="rId8"/>
    <p:sldId id="463" r:id="rId9"/>
    <p:sldId id="478" r:id="rId10"/>
    <p:sldId id="464" r:id="rId11"/>
    <p:sldId id="465" r:id="rId12"/>
    <p:sldId id="485" r:id="rId13"/>
    <p:sldId id="329" r:id="rId14"/>
    <p:sldId id="425" r:id="rId15"/>
    <p:sldId id="452" r:id="rId16"/>
    <p:sldId id="467" r:id="rId17"/>
    <p:sldId id="469" r:id="rId18"/>
    <p:sldId id="476" r:id="rId19"/>
    <p:sldId id="429" r:id="rId20"/>
    <p:sldId id="431" r:id="rId21"/>
    <p:sldId id="470" r:id="rId22"/>
    <p:sldId id="479" r:id="rId23"/>
    <p:sldId id="381" r:id="rId24"/>
    <p:sldId id="382" r:id="rId25"/>
    <p:sldId id="480" r:id="rId26"/>
    <p:sldId id="365" r:id="rId27"/>
    <p:sldId id="481" r:id="rId28"/>
    <p:sldId id="384" r:id="rId29"/>
    <p:sldId id="482" r:id="rId30"/>
    <p:sldId id="471" r:id="rId31"/>
    <p:sldId id="472" r:id="rId32"/>
    <p:sldId id="484" r:id="rId33"/>
    <p:sldId id="446" r:id="rId34"/>
    <p:sldId id="444" r:id="rId35"/>
    <p:sldId id="362" r:id="rId36"/>
    <p:sldId id="475" r:id="rId37"/>
    <p:sldId id="477" r:id="rId38"/>
    <p:sldId id="486" r:id="rId39"/>
    <p:sldId id="487" r:id="rId40"/>
    <p:sldId id="489" r:id="rId41"/>
    <p:sldId id="488" r:id="rId42"/>
    <p:sldId id="356" r:id="rId4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7741"/>
    <a:srgbClr val="A92552"/>
    <a:srgbClr val="6E1835"/>
    <a:srgbClr val="000066"/>
    <a:srgbClr val="00B0F0"/>
    <a:srgbClr val="E95151"/>
    <a:srgbClr val="008000"/>
    <a:srgbClr val="DE2A00"/>
    <a:srgbClr val="4F009E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0" autoAdjust="0"/>
    <p:restoredTop sz="96723" autoAdjust="0"/>
  </p:normalViewPr>
  <p:slideViewPr>
    <p:cSldViewPr snapToGrid="0" snapToObjects="1" showGuides="1">
      <p:cViewPr varScale="1">
        <p:scale>
          <a:sx n="72" d="100"/>
          <a:sy n="72" d="100"/>
        </p:scale>
        <p:origin x="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8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8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E1B68-196D-4846-AEBF-5C7E34F1F3F0}" type="datetimeFigureOut">
              <a:rPr lang="en-US" smtClean="0"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599"/>
            <a:ext cx="3038475" cy="465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0599"/>
            <a:ext cx="3038475" cy="465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F5166-A6CD-412D-B263-BB947E43F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7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r">
              <a:defRPr sz="1400"/>
            </a:lvl1pPr>
          </a:lstStyle>
          <a:p>
            <a:fld id="{613406ED-ADE0-9840-917C-044F03466C0E}" type="datetimeFigureOut">
              <a:rPr lang="ru-RU" smtClean="0"/>
              <a:t>07.08.2018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850" tIns="54425" rIns="108850" bIns="5442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108850" tIns="54425" rIns="108850" bIns="544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r">
              <a:defRPr sz="1400"/>
            </a:lvl1pPr>
          </a:lstStyle>
          <a:p>
            <a:fld id="{CECBF1CA-0DD7-184E-997B-7044DB1426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1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Baking Sweet</a:t>
            </a:r>
            <a:endParaRPr lang="en-GB" sz="1400" dirty="0"/>
          </a:p>
          <a:p>
            <a:r>
              <a:rPr lang="en-US" sz="1400" dirty="0"/>
              <a:t>Baking Savory</a:t>
            </a:r>
            <a:endParaRPr lang="en-GB" sz="1400" dirty="0"/>
          </a:p>
          <a:p>
            <a:r>
              <a:rPr lang="en-US" sz="1400" dirty="0"/>
              <a:t>Microwave Sweet</a:t>
            </a:r>
            <a:endParaRPr lang="en-GB" sz="1400" dirty="0"/>
          </a:p>
          <a:p>
            <a:r>
              <a:rPr lang="en-US" sz="1400" dirty="0"/>
              <a:t>Microwave Savory</a:t>
            </a:r>
            <a:endParaRPr lang="en-GB" sz="1400" dirty="0"/>
          </a:p>
          <a:p>
            <a:r>
              <a:rPr lang="en-US" sz="1400" dirty="0"/>
              <a:t>Refrigerator</a:t>
            </a:r>
            <a:endParaRPr lang="en-GB" sz="1400" dirty="0"/>
          </a:p>
          <a:p>
            <a:r>
              <a:rPr lang="en-US" sz="1400" dirty="0"/>
              <a:t>Freezer</a:t>
            </a:r>
            <a:endParaRPr lang="en-GB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F1CA-0DD7-184E-997B-7044DB14263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76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F1CA-0DD7-184E-997B-7044DB14263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66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F1CA-0DD7-184E-997B-7044DB14263F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52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4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6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8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079259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187767" y="635000"/>
            <a:ext cx="3262313" cy="558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/>
          </p:nvPr>
        </p:nvSpPr>
        <p:spPr>
          <a:xfrm>
            <a:off x="4685824" y="635000"/>
            <a:ext cx="3262313" cy="558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853288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3099122" y="787080"/>
            <a:ext cx="2951544" cy="5257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153078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56724" y="2286319"/>
            <a:ext cx="1554956" cy="252888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1"/>
          </p:nvPr>
        </p:nvSpPr>
        <p:spPr>
          <a:xfrm>
            <a:off x="4901724" y="2286318"/>
            <a:ext cx="1554956" cy="252888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2"/>
          </p:nvPr>
        </p:nvSpPr>
        <p:spPr>
          <a:xfrm>
            <a:off x="2679224" y="2286317"/>
            <a:ext cx="1554956" cy="252888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3"/>
          </p:nvPr>
        </p:nvSpPr>
        <p:spPr>
          <a:xfrm>
            <a:off x="7124224" y="2286316"/>
            <a:ext cx="1554956" cy="252888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853424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1" y="2722880"/>
            <a:ext cx="5326856" cy="413512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849049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925829" y="0"/>
            <a:ext cx="1943100" cy="3429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1"/>
          </p:nvPr>
        </p:nvSpPr>
        <p:spPr>
          <a:xfrm>
            <a:off x="3600450" y="0"/>
            <a:ext cx="1943100" cy="3429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2"/>
          </p:nvPr>
        </p:nvSpPr>
        <p:spPr>
          <a:xfrm>
            <a:off x="6275070" y="0"/>
            <a:ext cx="1943100" cy="3429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360930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-1" y="691696"/>
            <a:ext cx="5615941" cy="547460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612691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4439737" y="0"/>
            <a:ext cx="3779044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83622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93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1"/>
          <p:cNvSpPr>
            <a:spLocks noGrp="1"/>
          </p:cNvSpPr>
          <p:nvPr>
            <p:ph type="pic" sz="quarter" idx="10"/>
          </p:nvPr>
        </p:nvSpPr>
        <p:spPr>
          <a:xfrm>
            <a:off x="2600325" y="770255"/>
            <a:ext cx="2686298" cy="531749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857328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308611" y="4213830"/>
            <a:ext cx="8526779" cy="264417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33876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809625" y="971550"/>
            <a:ext cx="2686298" cy="49149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296606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333500" y="2626360"/>
            <a:ext cx="3238501" cy="19304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1"/>
          </p:nvPr>
        </p:nvSpPr>
        <p:spPr>
          <a:xfrm>
            <a:off x="4572000" y="2626360"/>
            <a:ext cx="3238501" cy="19304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865709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4793457" y="0"/>
            <a:ext cx="4350544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249352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15392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678832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/>
          <p:cNvSpPr>
            <a:spLocks noGrp="1"/>
          </p:cNvSpPr>
          <p:nvPr>
            <p:ph type="pic" sz="quarter" idx="10"/>
          </p:nvPr>
        </p:nvSpPr>
        <p:spPr>
          <a:xfrm>
            <a:off x="517922" y="0"/>
            <a:ext cx="2674858" cy="642143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586361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20479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98200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88556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383938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937023" y="3297239"/>
            <a:ext cx="7269956" cy="278288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03735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08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56794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/>
          </p:nvPr>
        </p:nvSpPr>
        <p:spPr>
          <a:xfrm>
            <a:off x="6576060" y="0"/>
            <a:ext cx="256794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93948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" y="1016001"/>
            <a:ext cx="4869656" cy="480536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540040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27482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3409950" y="904875"/>
            <a:ext cx="2324100" cy="50482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91409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785361" y="0"/>
            <a:ext cx="435864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641440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05249" y="1991357"/>
            <a:ext cx="1333503" cy="1778006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/>
          </p:nvPr>
        </p:nvSpPr>
        <p:spPr>
          <a:xfrm>
            <a:off x="1558289" y="1991356"/>
            <a:ext cx="1333503" cy="1778006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/>
          </p:nvPr>
        </p:nvSpPr>
        <p:spPr>
          <a:xfrm>
            <a:off x="6252209" y="1991355"/>
            <a:ext cx="1333503" cy="1778006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596152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3326131" y="0"/>
            <a:ext cx="2491739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286178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283970" y="1391920"/>
            <a:ext cx="1272540" cy="447071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1"/>
          </p:nvPr>
        </p:nvSpPr>
        <p:spPr>
          <a:xfrm>
            <a:off x="2609850" y="2387282"/>
            <a:ext cx="1272540" cy="447071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2"/>
          </p:nvPr>
        </p:nvSpPr>
        <p:spPr>
          <a:xfrm>
            <a:off x="3935730" y="-318"/>
            <a:ext cx="1272540" cy="447071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925150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557866" y="1168400"/>
            <a:ext cx="6028268" cy="452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783320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762000" y="1546701"/>
            <a:ext cx="3810001" cy="376459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1999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359304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3429002"/>
            <a:ext cx="2286000" cy="2306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/>
          </p:nvPr>
        </p:nvSpPr>
        <p:spPr>
          <a:xfrm>
            <a:off x="2286000" y="3429002"/>
            <a:ext cx="2286000" cy="2306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/>
          </p:nvPr>
        </p:nvSpPr>
        <p:spPr>
          <a:xfrm>
            <a:off x="4572000" y="3429002"/>
            <a:ext cx="2286000" cy="2306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/>
          </p:nvPr>
        </p:nvSpPr>
        <p:spPr>
          <a:xfrm>
            <a:off x="6858000" y="3429001"/>
            <a:ext cx="2286000" cy="2306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41066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80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858000" y="1122361"/>
            <a:ext cx="2286000" cy="2306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/>
          </p:nvPr>
        </p:nvSpPr>
        <p:spPr>
          <a:xfrm>
            <a:off x="4572000" y="1122362"/>
            <a:ext cx="2286000" cy="2306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/>
          </p:nvPr>
        </p:nvSpPr>
        <p:spPr>
          <a:xfrm>
            <a:off x="4572000" y="3429000"/>
            <a:ext cx="2286000" cy="2306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/>
          </p:nvPr>
        </p:nvSpPr>
        <p:spPr>
          <a:xfrm>
            <a:off x="6858000" y="3429001"/>
            <a:ext cx="2286000" cy="2306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/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3"/>
          <p:cNvSpPr>
            <a:spLocks noGrp="1"/>
          </p:cNvSpPr>
          <p:nvPr>
            <p:ph type="pic" sz="quarter" idx="11"/>
          </p:nvPr>
        </p:nvSpPr>
        <p:spPr>
          <a:xfrm>
            <a:off x="2286000" y="1122362"/>
            <a:ext cx="2286000" cy="573563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2"/>
          </p:nvPr>
        </p:nvSpPr>
        <p:spPr>
          <a:xfrm>
            <a:off x="4572000" y="1"/>
            <a:ext cx="2286000" cy="573563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/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6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2994660" cy="254508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577340" y="2545080"/>
            <a:ext cx="2994660" cy="254508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2"/>
          </p:nvPr>
        </p:nvSpPr>
        <p:spPr>
          <a:xfrm>
            <a:off x="4572000" y="5090160"/>
            <a:ext cx="2194560" cy="17678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153613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3817144" y="558801"/>
            <a:ext cx="3033713" cy="314007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/>
          </p:nvPr>
        </p:nvSpPr>
        <p:spPr>
          <a:xfrm>
            <a:off x="6191488" y="4297681"/>
            <a:ext cx="1318736" cy="180911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48563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608189" y="1579563"/>
            <a:ext cx="1927622" cy="369887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/>
          </p:nvPr>
        </p:nvSpPr>
        <p:spPr>
          <a:xfrm>
            <a:off x="1139309" y="1579563"/>
            <a:ext cx="1927622" cy="369887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/>
          </p:nvPr>
        </p:nvSpPr>
        <p:spPr>
          <a:xfrm>
            <a:off x="6077069" y="1579563"/>
            <a:ext cx="1927622" cy="369887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643652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9522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3"/>
          </p:nvPr>
        </p:nvSpPr>
        <p:spPr>
          <a:xfrm>
            <a:off x="4572000" y="2905760"/>
            <a:ext cx="4572000" cy="39522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723887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057363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3"/>
          <p:cNvSpPr>
            <a:spLocks noGrp="1"/>
          </p:cNvSpPr>
          <p:nvPr>
            <p:ph type="pic" sz="quarter" idx="10"/>
          </p:nvPr>
        </p:nvSpPr>
        <p:spPr>
          <a:xfrm>
            <a:off x="3436619" y="599440"/>
            <a:ext cx="2270762" cy="568893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1"/>
          </p:nvPr>
        </p:nvSpPr>
        <p:spPr>
          <a:xfrm>
            <a:off x="998219" y="599440"/>
            <a:ext cx="2270762" cy="568893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2"/>
          </p:nvPr>
        </p:nvSpPr>
        <p:spPr>
          <a:xfrm>
            <a:off x="5875019" y="599440"/>
            <a:ext cx="2270762" cy="568893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795387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899160" y="508001"/>
            <a:ext cx="5501879" cy="390207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69377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2921040" y="0"/>
            <a:ext cx="2607436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6889827" y="2303709"/>
            <a:ext cx="1322412" cy="225058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544303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6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6"/>
          <p:cNvSpPr>
            <a:spLocks noGrp="1"/>
          </p:cNvSpPr>
          <p:nvPr>
            <p:ph type="pic" sz="quarter" idx="12"/>
          </p:nvPr>
        </p:nvSpPr>
        <p:spPr>
          <a:xfrm>
            <a:off x="6304497" y="2415200"/>
            <a:ext cx="1839330" cy="332193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6"/>
          <p:cNvSpPr>
            <a:spLocks noGrp="1"/>
          </p:cNvSpPr>
          <p:nvPr>
            <p:ph type="pic" sz="quarter" idx="11"/>
          </p:nvPr>
        </p:nvSpPr>
        <p:spPr>
          <a:xfrm>
            <a:off x="3656150" y="2415200"/>
            <a:ext cx="1839330" cy="332193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007802" y="2415200"/>
            <a:ext cx="1839330" cy="332193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844897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1674878" y="1475685"/>
            <a:ext cx="1667207" cy="39066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854788"/>
      </p:ext>
    </p:extLst>
  </p:cSld>
  <p:clrMapOvr>
    <a:masterClrMapping/>
  </p:clrMapOvr>
  <p:transition spd="slow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391151" y="1412875"/>
            <a:ext cx="1727597" cy="40386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616728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3715941" y="1435261"/>
            <a:ext cx="1701403" cy="397017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051703"/>
      </p:ext>
    </p:extLst>
  </p:cSld>
  <p:clrMapOvr>
    <a:masterClrMapping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2040038" y="2592729"/>
            <a:ext cx="1345558" cy="315989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7720"/>
      </p:ext>
    </p:extLst>
  </p:cSld>
  <p:clrMapOvr>
    <a:masterClrMapping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0" y="902826"/>
            <a:ext cx="3229337" cy="595517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01516"/>
      </p:ext>
    </p:extLst>
  </p:cSld>
  <p:clrMapOvr>
    <a:masterClrMapping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0" y="1331090"/>
            <a:ext cx="4751408" cy="387751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78741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56260" y="624840"/>
            <a:ext cx="2560321" cy="560832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215634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2956560" y="2438400"/>
            <a:ext cx="929640" cy="1239520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1"/>
          </p:nvPr>
        </p:nvSpPr>
        <p:spPr>
          <a:xfrm>
            <a:off x="6678932" y="2438400"/>
            <a:ext cx="929640" cy="1239520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596932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5"/>
          <p:cNvSpPr>
            <a:spLocks noGrp="1"/>
          </p:cNvSpPr>
          <p:nvPr>
            <p:ph type="pic" sz="quarter" idx="11"/>
          </p:nvPr>
        </p:nvSpPr>
        <p:spPr>
          <a:xfrm>
            <a:off x="7849065" y="3668590"/>
            <a:ext cx="747036" cy="996076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3763943" y="748184"/>
            <a:ext cx="824726" cy="1099666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68302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222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124200" y="660400"/>
            <a:ext cx="2895600" cy="5537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874159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6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1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18781" y="0"/>
            <a:ext cx="279176" cy="3794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82040" y="51206"/>
            <a:ext cx="3526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3CC7E8A-1221-8941-A1AA-DE890F41CB78}" type="slidenum">
              <a:rPr lang="en-US" sz="90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‹#›</a:t>
            </a:fld>
            <a:endParaRPr lang="ru-RU" sz="9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0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652" r:id="rId21"/>
    <p:sldLayoutId id="2147483653" r:id="rId22"/>
    <p:sldLayoutId id="2147483654" r:id="rId23"/>
    <p:sldLayoutId id="2147483655" r:id="rId24"/>
    <p:sldLayoutId id="2147483657" r:id="rId25"/>
    <p:sldLayoutId id="2147483658" r:id="rId26"/>
    <p:sldLayoutId id="2147483660" r:id="rId27"/>
    <p:sldLayoutId id="2147483661" r:id="rId28"/>
    <p:sldLayoutId id="2147483663" r:id="rId29"/>
    <p:sldLayoutId id="2147483664" r:id="rId30"/>
    <p:sldLayoutId id="2147483665" r:id="rId31"/>
    <p:sldLayoutId id="2147483666" r:id="rId32"/>
    <p:sldLayoutId id="2147483667" r:id="rId33"/>
    <p:sldLayoutId id="2147483668" r:id="rId34"/>
    <p:sldLayoutId id="2147483669" r:id="rId35"/>
    <p:sldLayoutId id="2147483671" r:id="rId36"/>
    <p:sldLayoutId id="2147483673" r:id="rId37"/>
    <p:sldLayoutId id="2147483674" r:id="rId38"/>
    <p:sldLayoutId id="2147483675" r:id="rId39"/>
    <p:sldLayoutId id="2147483681" r:id="rId40"/>
    <p:sldLayoutId id="2147483682" r:id="rId41"/>
    <p:sldLayoutId id="2147483677" r:id="rId42"/>
    <p:sldLayoutId id="2147483678" r:id="rId43"/>
    <p:sldLayoutId id="2147483679" r:id="rId44"/>
    <p:sldLayoutId id="2147483680" r:id="rId45"/>
    <p:sldLayoutId id="2147483676" r:id="rId46"/>
    <p:sldLayoutId id="2147483683" r:id="rId47"/>
    <p:sldLayoutId id="2147483685" r:id="rId48"/>
    <p:sldLayoutId id="2147483686" r:id="rId49"/>
    <p:sldLayoutId id="2147483687" r:id="rId50"/>
    <p:sldLayoutId id="2147483688" r:id="rId51"/>
    <p:sldLayoutId id="2147483689" r:id="rId52"/>
    <p:sldLayoutId id="2147483690" r:id="rId53"/>
    <p:sldLayoutId id="2147483694" r:id="rId54"/>
    <p:sldLayoutId id="2147483691" r:id="rId55"/>
    <p:sldLayoutId id="2147483693" r:id="rId56"/>
    <p:sldLayoutId id="2147483695" r:id="rId57"/>
    <p:sldLayoutId id="2147483696" r:id="rId58"/>
    <p:sldLayoutId id="2147483697" r:id="rId59"/>
    <p:sldLayoutId id="2147483698" r:id="rId60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4703" y="0"/>
            <a:ext cx="7249297" cy="6870648"/>
          </a:xfrm>
        </p:spPr>
      </p:pic>
      <p:sp>
        <p:nvSpPr>
          <p:cNvPr id="4" name="TextBox 3"/>
          <p:cNvSpPr txBox="1"/>
          <p:nvPr/>
        </p:nvSpPr>
        <p:spPr>
          <a:xfrm>
            <a:off x="-148281" y="1481483"/>
            <a:ext cx="2644346" cy="2585323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050" dirty="0" smtClean="0">
                <a:solidFill>
                  <a:srgbClr val="8D7741"/>
                </a:solidFill>
                <a:effectLst>
                  <a:glow rad="25400">
                    <a:schemeClr val="bg1">
                      <a:alpha val="40000"/>
                    </a:schemeClr>
                  </a:glow>
                </a:effectLst>
                <a:ea typeface="Playfair Display" charset="0"/>
                <a:cs typeface="Playfair Display" charset="0"/>
              </a:rPr>
              <a:t>FALL </a:t>
            </a:r>
            <a:r>
              <a:rPr lang="en-US" sz="4050" dirty="0">
                <a:solidFill>
                  <a:srgbClr val="8D7741"/>
                </a:solidFill>
                <a:effectLst>
                  <a:glow rad="25400">
                    <a:schemeClr val="bg1">
                      <a:alpha val="40000"/>
                    </a:schemeClr>
                  </a:glow>
                </a:effectLst>
                <a:ea typeface="Playfair Display" charset="0"/>
                <a:cs typeface="Playfair Display" charset="0"/>
              </a:rPr>
              <a:t>&amp; </a:t>
            </a:r>
            <a:r>
              <a:rPr lang="en-US" sz="4050" dirty="0" smtClean="0">
                <a:solidFill>
                  <a:srgbClr val="8D7741"/>
                </a:solidFill>
                <a:effectLst>
                  <a:glow rad="25400">
                    <a:schemeClr val="bg1">
                      <a:alpha val="40000"/>
                    </a:schemeClr>
                  </a:glow>
                </a:effectLst>
                <a:ea typeface="Playfair Display" charset="0"/>
                <a:cs typeface="Playfair Display" charset="0"/>
              </a:rPr>
              <a:t>HOLIDAY</a:t>
            </a:r>
          </a:p>
          <a:p>
            <a:pPr algn="r"/>
            <a:r>
              <a:rPr lang="en-US" sz="4050" dirty="0" smtClean="0">
                <a:solidFill>
                  <a:srgbClr val="8D7741"/>
                </a:solidFill>
                <a:effectLst>
                  <a:glow rad="25400">
                    <a:schemeClr val="bg1">
                      <a:alpha val="40000"/>
                    </a:schemeClr>
                  </a:glow>
                </a:effectLst>
                <a:ea typeface="Playfair Display" charset="0"/>
                <a:cs typeface="Playfair Display" charset="0"/>
              </a:rPr>
              <a:t>2018  </a:t>
            </a:r>
            <a:r>
              <a:rPr lang="en-US" sz="4050" dirty="0">
                <a:solidFill>
                  <a:srgbClr val="8D7741"/>
                </a:solidFill>
                <a:effectLst>
                  <a:glow rad="25400">
                    <a:schemeClr val="bg1">
                      <a:alpha val="40000"/>
                    </a:schemeClr>
                  </a:glow>
                </a:effectLst>
                <a:ea typeface="Playfair Display" charset="0"/>
                <a:cs typeface="Playfair Display" charset="0"/>
              </a:rPr>
              <a:t>CAMPAIGN</a:t>
            </a:r>
            <a:endParaRPr lang="ru-RU" sz="4050" dirty="0">
              <a:solidFill>
                <a:srgbClr val="8D7741"/>
              </a:solidFill>
              <a:effectLst>
                <a:glow rad="25400">
                  <a:schemeClr val="bg1">
                    <a:alpha val="40000"/>
                  </a:schemeClr>
                </a:glow>
              </a:effectLst>
              <a:ea typeface="Playfair Display" charset="0"/>
              <a:cs typeface="Playfair Display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19608" y="3371473"/>
            <a:ext cx="1645920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40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7563"/>
            <a:ext cx="6730738" cy="5857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4216"/>
            <a:ext cx="495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FUNDRAISER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6793" y="807978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79509" y="1009899"/>
            <a:ext cx="1950307" cy="1708160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A92552"/>
                </a:solidFill>
                <a:latin typeface="+mj-lt"/>
                <a:ea typeface="Open Sans" charset="0"/>
                <a:cs typeface="Open Sans" charset="0"/>
              </a:rPr>
              <a:t>The Holidays are a time of giving back and changing lives, with these DAZZLING Children’s Gifts.  </a:t>
            </a:r>
            <a:endParaRPr lang="en-US" sz="1400" dirty="0">
              <a:solidFill>
                <a:srgbClr val="A92552"/>
              </a:solidFill>
              <a:latin typeface="+mj-lt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519" y="204216"/>
            <a:ext cx="4077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PURCHASE WITH PURCHASE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6" name="Прямая соединительная линия 6"/>
          <p:cNvCxnSpPr/>
          <p:nvPr/>
        </p:nvCxnSpPr>
        <p:spPr>
          <a:xfrm>
            <a:off x="253312" y="1404545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6519" y="1639021"/>
            <a:ext cx="3229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A92552"/>
                </a:solidFill>
                <a:ea typeface="Open Sans" charset="0"/>
                <a:cs typeface="Open Sans" charset="0"/>
              </a:rPr>
              <a:t>Increase your party sales by offering these Refrigerator Bowls (set of 4, exclusively in Vineyard).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A92552"/>
                </a:solidFill>
                <a:ea typeface="Open Sans" charset="0"/>
                <a:cs typeface="Open Sans" charset="0"/>
              </a:rPr>
              <a:t>Your customers can fill with home baked sweets and give as gifts to teachers, babysitters or mail carriers.  The giving is endless! </a:t>
            </a:r>
            <a:endParaRPr lang="en-US" dirty="0">
              <a:solidFill>
                <a:srgbClr val="A92552"/>
              </a:solidFill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A92552"/>
              </a:solidFill>
              <a:ea typeface="Open Sans" charset="0"/>
              <a:cs typeface="Open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662" y="0"/>
            <a:ext cx="4974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519" y="752026"/>
            <a:ext cx="776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PURCHASE WITH PURCHASE MEME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6" name="Прямая соединительная линия 6"/>
          <p:cNvCxnSpPr/>
          <p:nvPr/>
        </p:nvCxnSpPr>
        <p:spPr>
          <a:xfrm>
            <a:off x="253312" y="1404545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41" y="2050074"/>
            <a:ext cx="3264243" cy="32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4000" cy="6891867"/>
          </a:xfrm>
          <a:prstGeom prst="rect">
            <a:avLst/>
          </a:prstGeom>
        </p:spPr>
      </p:pic>
      <p:sp>
        <p:nvSpPr>
          <p:cNvPr id="15" name="Прямоугольник 6"/>
          <p:cNvSpPr/>
          <p:nvPr/>
        </p:nvSpPr>
        <p:spPr>
          <a:xfrm>
            <a:off x="1" y="-11840"/>
            <a:ext cx="9143999" cy="690370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D774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9761" y="2845555"/>
            <a:ext cx="499165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NEW PRODUCTS AND 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  <a:p>
            <a:pPr algn="r"/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BRING BACKS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7" name="Прямая соединительная линия 26"/>
          <p:cNvCxnSpPr/>
          <p:nvPr/>
        </p:nvCxnSpPr>
        <p:spPr>
          <a:xfrm>
            <a:off x="7549589" y="1286704"/>
            <a:ext cx="0" cy="1185989"/>
          </a:xfrm>
          <a:prstGeom prst="line">
            <a:avLst/>
          </a:prstGeom>
          <a:ln w="1905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28"/>
          <p:cNvCxnSpPr/>
          <p:nvPr/>
        </p:nvCxnSpPr>
        <p:spPr>
          <a:xfrm>
            <a:off x="7549589" y="4395664"/>
            <a:ext cx="0" cy="1185989"/>
          </a:xfrm>
          <a:prstGeom prst="line">
            <a:avLst/>
          </a:prstGeom>
          <a:ln w="1905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8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-Point Star 11"/>
          <p:cNvSpPr/>
          <p:nvPr/>
        </p:nvSpPr>
        <p:spPr>
          <a:xfrm>
            <a:off x="7723736" y="179239"/>
            <a:ext cx="685800" cy="685800"/>
          </a:xfrm>
          <a:prstGeom prst="star5">
            <a:avLst/>
          </a:prstGeom>
          <a:solidFill>
            <a:srgbClr val="8D7741"/>
          </a:solidFill>
          <a:ln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14885"/>
            <a:ext cx="587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SILICONE BAKING FORMS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8" name="Прямая соединительная линия 6"/>
          <p:cNvCxnSpPr/>
          <p:nvPr/>
        </p:nvCxnSpPr>
        <p:spPr>
          <a:xfrm>
            <a:off x="96793" y="882694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792" y="1159693"/>
            <a:ext cx="8758883" cy="738664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A92552"/>
                </a:solidFill>
                <a:latin typeface="+mj-lt"/>
                <a:ea typeface="Open Sans" charset="0"/>
                <a:cs typeface="Open Sans" charset="0"/>
              </a:rPr>
              <a:t>Cook or bake your way through the holidays and beyond with our </a:t>
            </a:r>
            <a:r>
              <a:rPr lang="en-US" sz="1400" b="1" dirty="0" smtClean="0">
                <a:solidFill>
                  <a:srgbClr val="8D7741"/>
                </a:solidFill>
                <a:latin typeface="+mj-lt"/>
                <a:ea typeface="Open Sans" charset="0"/>
                <a:cs typeface="Open Sans" charset="0"/>
              </a:rPr>
              <a:t>durable, non-stick, easy cleaning </a:t>
            </a:r>
            <a:r>
              <a:rPr lang="en-US" sz="1400" dirty="0" smtClean="0">
                <a:solidFill>
                  <a:srgbClr val="A92552"/>
                </a:solidFill>
                <a:latin typeface="+mj-lt"/>
                <a:ea typeface="Open Sans" charset="0"/>
                <a:cs typeface="Open Sans" charset="0"/>
              </a:rPr>
              <a:t>Silicone Baking Forms.  From freezer to fridge and microwave to oven, the savory appetizers and sweet desserts are endless.  </a:t>
            </a:r>
            <a:r>
              <a:rPr lang="en-US" sz="1400" b="1" dirty="0" smtClean="0">
                <a:solidFill>
                  <a:srgbClr val="8D7741"/>
                </a:solidFill>
                <a:latin typeface="+mj-lt"/>
                <a:ea typeface="Open Sans" charset="0"/>
                <a:cs typeface="Open Sans" charset="0"/>
              </a:rPr>
              <a:t>Go to My.Tupperware to learn about the Silicone Baking Forms and find some new recipes for your party.</a:t>
            </a:r>
            <a:endParaRPr lang="en-US" sz="1400" b="1" dirty="0">
              <a:solidFill>
                <a:srgbClr val="8D7741"/>
              </a:solidFill>
              <a:latin typeface="+mj-lt"/>
              <a:ea typeface="Open Sans" charset="0"/>
              <a:cs typeface="Open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4032" y="4967418"/>
            <a:ext cx="3459891" cy="1856258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74535" y="4885039"/>
            <a:ext cx="1557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A92552"/>
                </a:solidFill>
                <a:latin typeface="+mj-lt"/>
              </a:rPr>
              <a:t>Featuring a testimonial from our Sales Force!</a:t>
            </a:r>
            <a:endParaRPr lang="en-US" sz="1400" dirty="0">
              <a:solidFill>
                <a:srgbClr val="A9255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4141"/>
            <a:ext cx="6993923" cy="47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6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076" y="890932"/>
            <a:ext cx="3832654" cy="2961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747" y="3946245"/>
            <a:ext cx="3721743" cy="28741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7" y="961216"/>
            <a:ext cx="3865303" cy="29850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240743"/>
            <a:ext cx="93581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SILICONE RING FORM DATE ME RECIPE CARDS</a:t>
            </a:r>
            <a:endParaRPr lang="en-US" sz="34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25" name="Прямая соединительная линия 6"/>
          <p:cNvCxnSpPr/>
          <p:nvPr/>
        </p:nvCxnSpPr>
        <p:spPr>
          <a:xfrm>
            <a:off x="96793" y="808552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55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529" y="913962"/>
            <a:ext cx="3886487" cy="3001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947" y="3861768"/>
            <a:ext cx="3877477" cy="2996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98409"/>
            <a:ext cx="93581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SILICONE MUFFIN FORM DATE ME RECIPE CARDS</a:t>
            </a:r>
            <a:endParaRPr lang="en-US" sz="33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9" name="Прямая соединительная линия 6"/>
          <p:cNvCxnSpPr/>
          <p:nvPr/>
        </p:nvCxnSpPr>
        <p:spPr>
          <a:xfrm>
            <a:off x="88555" y="857980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5" y="913962"/>
            <a:ext cx="3877476" cy="29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9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789" y="3922811"/>
            <a:ext cx="3755487" cy="2901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857" y="930438"/>
            <a:ext cx="3744829" cy="2894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14885"/>
            <a:ext cx="87156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SILICONE WAFFLE FORM DATE ME RECIPE CARDS</a:t>
            </a:r>
            <a:endParaRPr lang="en-US" sz="33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9" name="Прямая соединительная линия 6"/>
          <p:cNvCxnSpPr/>
          <p:nvPr/>
        </p:nvCxnSpPr>
        <p:spPr>
          <a:xfrm>
            <a:off x="96793" y="890932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95" y="1027952"/>
            <a:ext cx="3878446" cy="29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6793" y="377205"/>
            <a:ext cx="93581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SILICONE BAKING FORMS MEMES AND COVER</a:t>
            </a:r>
            <a:endParaRPr lang="en-US" sz="34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25" name="Прямая соединительная линия 6"/>
          <p:cNvCxnSpPr/>
          <p:nvPr/>
        </p:nvCxnSpPr>
        <p:spPr>
          <a:xfrm>
            <a:off x="193586" y="945014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61" y="3338111"/>
            <a:ext cx="1710309" cy="1710309"/>
          </a:xfrm>
          <a:prstGeom prst="rect">
            <a:avLst/>
          </a:prstGeom>
          <a:ln w="3175" cap="sq">
            <a:noFill/>
            <a:prstDash val="solid"/>
            <a:miter lim="800000"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251" y="5092391"/>
            <a:ext cx="1732842" cy="17328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429" y="5115746"/>
            <a:ext cx="1711772" cy="1711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71" y="1038563"/>
            <a:ext cx="5829534" cy="2218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826" y="3330725"/>
            <a:ext cx="1691859" cy="1691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440" y="5114044"/>
            <a:ext cx="1696652" cy="1696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440" y="3331809"/>
            <a:ext cx="1716611" cy="1716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71" y="5100319"/>
            <a:ext cx="1727199" cy="1727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898" y="3334895"/>
            <a:ext cx="1687303" cy="16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72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9017"/>
            <a:ext cx="8625526" cy="59089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7286" y="2743198"/>
            <a:ext cx="2545492" cy="1021493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47286" y="3764692"/>
            <a:ext cx="2767914" cy="1194486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204216"/>
            <a:ext cx="87504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CHEF SERIES II SAUTEUSES W/ GLASS COVERS</a:t>
            </a:r>
            <a:endParaRPr lang="en-US" sz="35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9" name="Прямая соединительная линия 6"/>
          <p:cNvCxnSpPr/>
          <p:nvPr/>
        </p:nvCxnSpPr>
        <p:spPr>
          <a:xfrm>
            <a:off x="96793" y="807978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4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200"/>
            <a:ext cx="3999013" cy="640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958" y="457200"/>
            <a:ext cx="4758506" cy="6400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55564" y="3311612"/>
            <a:ext cx="2307052" cy="1721707"/>
          </a:xfrm>
          <a:prstGeom prst="rect">
            <a:avLst/>
          </a:prstGeom>
          <a:solidFill>
            <a:srgbClr val="8D7741"/>
          </a:solidFill>
          <a:ln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2355564" y="3446172"/>
            <a:ext cx="2307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25" dirty="0" smtClean="0">
                <a:solidFill>
                  <a:schemeClr val="bg1"/>
                </a:solidFill>
                <a:ea typeface="Open Sans" charset="0"/>
                <a:cs typeface="Open Sans" charset="0"/>
              </a:rPr>
              <a:t>SOLUTIONS:</a:t>
            </a:r>
            <a:endParaRPr lang="en-US" b="1" spc="225" dirty="0">
              <a:solidFill>
                <a:schemeClr val="bg1"/>
              </a:solidFill>
              <a:ea typeface="Open Sans" charset="0"/>
              <a:cs typeface="Open Sans" charset="0"/>
            </a:endParaRPr>
          </a:p>
          <a:p>
            <a:pPr algn="ctr"/>
            <a:r>
              <a:rPr lang="en-US" spc="225" dirty="0">
                <a:solidFill>
                  <a:schemeClr val="bg1"/>
                </a:solidFill>
                <a:ea typeface="Open Sans" charset="0"/>
                <a:cs typeface="Open Sans" charset="0"/>
              </a:rPr>
              <a:t>Cooking &amp; Baking</a:t>
            </a:r>
          </a:p>
          <a:p>
            <a:pPr algn="ctr"/>
            <a:r>
              <a:rPr lang="en-US" spc="225" dirty="0">
                <a:solidFill>
                  <a:schemeClr val="bg1"/>
                </a:solidFill>
                <a:ea typeface="Open Sans" charset="0"/>
                <a:cs typeface="Open Sans" charset="0"/>
              </a:rPr>
              <a:t>Gift Giving</a:t>
            </a:r>
          </a:p>
          <a:p>
            <a:pPr algn="ctr"/>
            <a:r>
              <a:rPr lang="en-US" spc="225" dirty="0" smtClean="0">
                <a:solidFill>
                  <a:schemeClr val="bg1"/>
                </a:solidFill>
                <a:ea typeface="Open Sans" charset="0"/>
                <a:cs typeface="Open Sans" charset="0"/>
              </a:rPr>
              <a:t>Saving </a:t>
            </a:r>
            <a:r>
              <a:rPr lang="en-US" spc="225" dirty="0">
                <a:solidFill>
                  <a:schemeClr val="bg1"/>
                </a:solidFill>
                <a:ea typeface="Open Sans" charset="0"/>
                <a:cs typeface="Open Sans" charset="0"/>
              </a:rPr>
              <a:t>Time</a:t>
            </a:r>
            <a:endParaRPr lang="ru-RU" spc="225" dirty="0">
              <a:solidFill>
                <a:schemeClr val="bg1"/>
              </a:solidFill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03493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5037" y="668510"/>
            <a:ext cx="4193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UNIVERSAL SERIES KITCHEN SHEARS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6" name="Прямая соединительная линия 6"/>
          <p:cNvCxnSpPr/>
          <p:nvPr/>
        </p:nvCxnSpPr>
        <p:spPr>
          <a:xfrm>
            <a:off x="4981830" y="1868839"/>
            <a:ext cx="1088718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85037" y="1960297"/>
            <a:ext cx="40283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A92552"/>
                </a:solidFill>
                <a:ea typeface="Open Sans" charset="0"/>
                <a:cs typeface="Open Sans" charset="0"/>
              </a:rPr>
              <a:t>Your “DO IT ALL” Universal Series Kitchen Shears.  Great for cooking, baking, or even gift wrapping or unwrapping this holiday season. 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A92552"/>
              </a:solidFill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8D7741"/>
                </a:solidFill>
                <a:ea typeface="Open Sans" charset="0"/>
                <a:cs typeface="Open Sans" charset="0"/>
              </a:rPr>
              <a:t>Do you know why the handles have ears? Check out the catalog for unique product features.</a:t>
            </a:r>
            <a:endParaRPr lang="en-US" b="1" dirty="0">
              <a:solidFill>
                <a:srgbClr val="8D7741"/>
              </a:solidFill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A92552"/>
              </a:solidFill>
              <a:ea typeface="Open Sans" charset="0"/>
              <a:cs typeface="Open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231" y="3365459"/>
            <a:ext cx="3311611" cy="1956184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49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926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5037" y="668510"/>
            <a:ext cx="4193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INSULATED THERMAL FLASK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6" name="Прямая соединительная линия 6"/>
          <p:cNvCxnSpPr/>
          <p:nvPr/>
        </p:nvCxnSpPr>
        <p:spPr>
          <a:xfrm>
            <a:off x="4981830" y="1868839"/>
            <a:ext cx="1088718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67415" y="1960297"/>
            <a:ext cx="394592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A92552"/>
                </a:solidFill>
                <a:ea typeface="Open Sans" charset="0"/>
                <a:cs typeface="Open Sans" charset="0"/>
              </a:rPr>
              <a:t>Keep your beverages hot or cold for hours. The perfect companion to ON THE GO, anytime of the year.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A92552"/>
              </a:solidFill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8D7741"/>
                </a:solidFill>
                <a:ea typeface="Open Sans" charset="0"/>
                <a:cs typeface="Open Sans" charset="0"/>
              </a:rPr>
              <a:t>Do you know it fits perfectly into the Stylish Stripes Lunch Set and your car cup holder? Check out the catalog for unique product features.</a:t>
            </a:r>
            <a:endParaRPr lang="en-US" b="1" dirty="0">
              <a:solidFill>
                <a:srgbClr val="8D7741"/>
              </a:solidFill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A92552"/>
              </a:solidFill>
              <a:ea typeface="Open Sans" charset="0"/>
              <a:cs typeface="Open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1524" y="597545"/>
            <a:ext cx="1680520" cy="2689352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68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460" y="492507"/>
            <a:ext cx="82378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INSULATED THERMAL FLASK MEMES</a:t>
            </a:r>
            <a:endParaRPr lang="en-US" sz="35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4" name="Прямая соединительная линия 6"/>
          <p:cNvCxnSpPr/>
          <p:nvPr/>
        </p:nvCxnSpPr>
        <p:spPr>
          <a:xfrm>
            <a:off x="251254" y="1096269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60" y="1411741"/>
            <a:ext cx="2775470" cy="2775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703" y="1607060"/>
            <a:ext cx="2775470" cy="2775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46" y="1607060"/>
            <a:ext cx="2775470" cy="27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087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34" y="0"/>
            <a:ext cx="9197001" cy="6858000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6"/>
          <p:cNvSpPr/>
          <p:nvPr/>
        </p:nvSpPr>
        <p:spPr>
          <a:xfrm>
            <a:off x="-6935" y="0"/>
            <a:ext cx="9197001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599" y="2274644"/>
            <a:ext cx="4846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COLLECTOR’S SERIES,</a:t>
            </a:r>
          </a:p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GIFTS, SEASONAL, </a:t>
            </a:r>
          </a:p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ANDCOLOR CHANGES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48864" y="1121948"/>
            <a:ext cx="0" cy="1185989"/>
          </a:xfrm>
          <a:prstGeom prst="line">
            <a:avLst/>
          </a:prstGeom>
          <a:ln w="1905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48864" y="4546555"/>
            <a:ext cx="0" cy="1185989"/>
          </a:xfrm>
          <a:prstGeom prst="line">
            <a:avLst/>
          </a:prstGeom>
          <a:ln w="1905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2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5984"/>
            <a:ext cx="7405816" cy="507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188" y="992020"/>
            <a:ext cx="7888704" cy="523220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A92552"/>
                </a:solidFill>
                <a:latin typeface="+mj-lt"/>
              </a:rPr>
              <a:t>Continue with your collection of Limited Edition Holiday Canisters.  Remember, time is ticking, they are only around during the Holidays and this print will never be available again.</a:t>
            </a:r>
            <a:endParaRPr lang="en-US" sz="1400" dirty="0">
              <a:solidFill>
                <a:srgbClr val="A92552"/>
              </a:solidFill>
              <a:latin typeface="+mj-lt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103989" y="463072"/>
            <a:ext cx="685800" cy="685800"/>
          </a:xfrm>
          <a:prstGeom prst="star5">
            <a:avLst/>
          </a:prstGeom>
          <a:solidFill>
            <a:srgbClr val="8D7741"/>
          </a:solidFill>
          <a:ln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224802"/>
            <a:ext cx="82378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SNOWFALL SWEETIES CANISTERS</a:t>
            </a:r>
            <a:endParaRPr lang="en-US" sz="35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9" name="Прямая соединительная линия 6"/>
          <p:cNvCxnSpPr/>
          <p:nvPr/>
        </p:nvCxnSpPr>
        <p:spPr>
          <a:xfrm>
            <a:off x="96793" y="806316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71784" y="4975654"/>
            <a:ext cx="3534032" cy="1812324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86013" y="4855244"/>
            <a:ext cx="1557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A92552"/>
                </a:solidFill>
                <a:latin typeface="+mj-lt"/>
              </a:rPr>
              <a:t>Featuring a testimonial from our Sales Force!</a:t>
            </a:r>
            <a:endParaRPr lang="en-US" sz="1400" dirty="0">
              <a:solidFill>
                <a:srgbClr val="A9255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511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17" y="655061"/>
            <a:ext cx="82378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SNOWFALL SWEETIES CANISTERS MEMES</a:t>
            </a:r>
            <a:endParaRPr lang="en-US" sz="34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3" name="Прямая соединительная линия 6"/>
          <p:cNvCxnSpPr/>
          <p:nvPr/>
        </p:nvCxnSpPr>
        <p:spPr>
          <a:xfrm>
            <a:off x="249211" y="1236575"/>
            <a:ext cx="1309024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599" y="1874950"/>
            <a:ext cx="1917731" cy="1917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594" y="4233518"/>
            <a:ext cx="1928385" cy="1928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87" y="4233517"/>
            <a:ext cx="1928385" cy="1928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273" y="4233518"/>
            <a:ext cx="1928385" cy="1928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100" y="1868958"/>
            <a:ext cx="1917731" cy="1917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952" y="4233518"/>
            <a:ext cx="1928385" cy="1928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87" y="1862967"/>
            <a:ext cx="1929714" cy="1929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952" y="1874950"/>
            <a:ext cx="1898555" cy="18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5628"/>
            <a:ext cx="7663992" cy="5252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4500" y="1154132"/>
            <a:ext cx="5231198" cy="523220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92552"/>
                </a:solidFill>
                <a:latin typeface="+mj-lt"/>
              </a:rPr>
              <a:t>Let’s celebrate 90 years with Mickey Mouse with a </a:t>
            </a:r>
            <a:r>
              <a:rPr lang="en-US" sz="1400" dirty="0" smtClean="0">
                <a:solidFill>
                  <a:srgbClr val="A92552"/>
                </a:solidFill>
                <a:latin typeface="+mj-lt"/>
              </a:rPr>
              <a:t>Limited Edition, </a:t>
            </a:r>
            <a:r>
              <a:rPr lang="en-US" sz="1400" dirty="0">
                <a:solidFill>
                  <a:srgbClr val="A92552"/>
                </a:solidFill>
                <a:latin typeface="+mj-lt"/>
              </a:rPr>
              <a:t>e</a:t>
            </a:r>
            <a:r>
              <a:rPr lang="en-US" sz="1400" dirty="0" smtClean="0">
                <a:solidFill>
                  <a:srgbClr val="A92552"/>
                </a:solidFill>
                <a:latin typeface="+mj-lt"/>
              </a:rPr>
              <a:t>xclusive </a:t>
            </a:r>
            <a:r>
              <a:rPr lang="en-US" sz="1400" dirty="0">
                <a:solidFill>
                  <a:srgbClr val="A92552"/>
                </a:solidFill>
                <a:latin typeface="+mj-lt"/>
              </a:rPr>
              <a:t>p</a:t>
            </a:r>
            <a:r>
              <a:rPr lang="en-US" sz="1400" dirty="0" smtClean="0">
                <a:solidFill>
                  <a:srgbClr val="A92552"/>
                </a:solidFill>
                <a:latin typeface="+mj-lt"/>
              </a:rPr>
              <a:t>rint Tupperware </a:t>
            </a:r>
            <a:r>
              <a:rPr lang="en-US" sz="1400" dirty="0">
                <a:solidFill>
                  <a:srgbClr val="A92552"/>
                </a:solidFill>
                <a:latin typeface="+mj-lt"/>
              </a:rPr>
              <a:t>lunch set.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8259266" y="393474"/>
            <a:ext cx="685800" cy="685800"/>
          </a:xfrm>
          <a:prstGeom prst="star5">
            <a:avLst/>
          </a:prstGeom>
          <a:solidFill>
            <a:srgbClr val="8D7741"/>
          </a:solidFill>
          <a:ln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96793" y="352065"/>
            <a:ext cx="8237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DISNEY EARS THROUGH THE YEARS LUNCH SET</a:t>
            </a:r>
            <a:endParaRPr lang="en-US" sz="33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8" name="Прямая соединительная линия 6"/>
          <p:cNvCxnSpPr/>
          <p:nvPr/>
        </p:nvCxnSpPr>
        <p:spPr>
          <a:xfrm>
            <a:off x="187409" y="959124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90768" y="2001795"/>
            <a:ext cx="2932670" cy="1952367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3" y="381324"/>
            <a:ext cx="8237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DISNEY EARS THROUGH THE YEARS MEMES</a:t>
            </a:r>
            <a:endParaRPr lang="en-US" sz="33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3" name="Прямая соединительная линия 6"/>
          <p:cNvCxnSpPr/>
          <p:nvPr/>
        </p:nvCxnSpPr>
        <p:spPr>
          <a:xfrm>
            <a:off x="203887" y="962838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363" y="4036389"/>
            <a:ext cx="2770669" cy="2770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114" y="3937330"/>
            <a:ext cx="2770669" cy="2770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13" y="4036388"/>
            <a:ext cx="2770669" cy="27706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115" y="1149074"/>
            <a:ext cx="2770669" cy="27706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364" y="1166661"/>
            <a:ext cx="2770669" cy="27706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13" y="1148011"/>
            <a:ext cx="2770669" cy="27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6561"/>
            <a:ext cx="7495396" cy="51372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664" y="1156608"/>
            <a:ext cx="8995719" cy="523220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A92552"/>
                </a:solidFill>
                <a:latin typeface="+mj-lt"/>
              </a:rPr>
              <a:t>It expands, it’s a Limited Edition Collector’s Series, and it includes the timeless Sandwich Keeper (it can hold so much more) and CrystalWave – your soup and sandwich Tupperware set.</a:t>
            </a:r>
            <a:endParaRPr lang="en-US" sz="1400" dirty="0">
              <a:solidFill>
                <a:srgbClr val="A92552"/>
              </a:solidFill>
              <a:latin typeface="+mj-lt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7762906" y="176743"/>
            <a:ext cx="685800" cy="685800"/>
          </a:xfrm>
          <a:prstGeom prst="star5">
            <a:avLst/>
          </a:prstGeom>
          <a:solidFill>
            <a:srgbClr val="8D7741"/>
          </a:solidFill>
          <a:ln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6543"/>
            <a:ext cx="8237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STYLISH STRIPES LUNCH SET</a:t>
            </a:r>
            <a:endParaRPr lang="en-US" sz="33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8" name="Прямая соединительная линия 6"/>
          <p:cNvCxnSpPr/>
          <p:nvPr/>
        </p:nvCxnSpPr>
        <p:spPr>
          <a:xfrm>
            <a:off x="90616" y="906707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71784" y="1929728"/>
            <a:ext cx="2207740" cy="1859677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71784" y="4835611"/>
            <a:ext cx="3534032" cy="2022389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95396" y="4801286"/>
            <a:ext cx="1557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A92552"/>
                </a:solidFill>
                <a:latin typeface="+mj-lt"/>
              </a:rPr>
              <a:t>Featuring a testimonial from our Sales Force!</a:t>
            </a:r>
            <a:endParaRPr lang="en-US" sz="1400" dirty="0">
              <a:solidFill>
                <a:srgbClr val="A9255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5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3" y="381324"/>
            <a:ext cx="82378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STYLISH STRIPES LUNCH SET MEMES</a:t>
            </a:r>
            <a:endParaRPr lang="en-US" sz="34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3" name="Прямая соединительная линия 6"/>
          <p:cNvCxnSpPr/>
          <p:nvPr/>
        </p:nvCxnSpPr>
        <p:spPr>
          <a:xfrm>
            <a:off x="206232" y="939980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195" y="4021426"/>
            <a:ext cx="2716479" cy="2716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439" y="4027332"/>
            <a:ext cx="2710573" cy="27105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245" y="1112676"/>
            <a:ext cx="2784575" cy="2784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76" y="1124345"/>
            <a:ext cx="2716478" cy="2716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075" y="1112676"/>
            <a:ext cx="2716479" cy="27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8677108" y="1109309"/>
            <a:ext cx="0" cy="2187321"/>
          </a:xfrm>
          <a:prstGeom prst="line">
            <a:avLst/>
          </a:prstGeom>
          <a:ln w="1905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677108" y="4755593"/>
            <a:ext cx="0" cy="1219682"/>
          </a:xfrm>
          <a:prstGeom prst="line">
            <a:avLst/>
          </a:prstGeom>
          <a:ln w="1905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365" y="510746"/>
            <a:ext cx="5020392" cy="5799438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0065" y="1113736"/>
            <a:ext cx="4160992" cy="4591169"/>
          </a:xfrm>
        </p:spPr>
      </p:pic>
      <p:sp>
        <p:nvSpPr>
          <p:cNvPr id="5" name="TextBox 4"/>
          <p:cNvSpPr txBox="1"/>
          <p:nvPr/>
        </p:nvSpPr>
        <p:spPr>
          <a:xfrm>
            <a:off x="6411205" y="3432154"/>
            <a:ext cx="2437353" cy="1323439"/>
          </a:xfrm>
          <a:prstGeom prst="rect">
            <a:avLst/>
          </a:prstGeom>
          <a:noFill/>
          <a:effectLst>
            <a:glow rad="2032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r">
              <a:lnSpc>
                <a:spcPts val="3150"/>
              </a:lnSpc>
            </a:pP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rgbClr val="8D7741"/>
                </a:solidFill>
                <a:ea typeface="Playfair Display" charset="0"/>
                <a:cs typeface="Playfair Display" charset="0"/>
              </a:rPr>
              <a:t>CATALOG SALES SUPPORT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386" y="720853"/>
            <a:ext cx="2953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92552"/>
                </a:solidFill>
                <a:ea typeface="Open Sans Semibold" charset="0"/>
                <a:cs typeface="Open Sans Semibold" charset="0"/>
              </a:rPr>
              <a:t>SUPPORT AVAILABLE FOR SALES FORCE ON </a:t>
            </a:r>
            <a:r>
              <a:rPr lang="en-US" sz="2000" b="1" dirty="0" smtClean="0">
                <a:solidFill>
                  <a:srgbClr val="A92552"/>
                </a:solidFill>
                <a:ea typeface="Open Sans Semibold" charset="0"/>
                <a:cs typeface="Open Sans Semibold" charset="0"/>
              </a:rPr>
              <a:t>MY.TUPPERWARE.CA</a:t>
            </a:r>
            <a:endParaRPr lang="ru-RU" sz="2000" b="1" dirty="0">
              <a:solidFill>
                <a:srgbClr val="A92552"/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386" y="2019545"/>
            <a:ext cx="279055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Open Sans" charset="0"/>
                <a:cs typeface="Open Sans" charset="0"/>
              </a:rPr>
              <a:t>Catalog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Open Sans" charset="0"/>
                <a:cs typeface="Open Sans" charset="0"/>
              </a:rPr>
              <a:t>Consumer Video – Long Version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Open Sans" charset="0"/>
                <a:cs typeface="Open Sans" charset="0"/>
              </a:rPr>
              <a:t>Catalog Consumer Video – Short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Open Sans" charset="0"/>
                <a:cs typeface="Open Sans" charset="0"/>
              </a:rPr>
              <a:t>Version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Open Sans" charset="0"/>
                <a:cs typeface="Open Sans" charset="0"/>
              </a:rPr>
              <a:t>Date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Open Sans" charset="0"/>
                <a:cs typeface="Open Sans" charset="0"/>
              </a:rPr>
              <a:t>Me Recipe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Open Sans" charset="0"/>
                <a:cs typeface="Open Sans" charset="0"/>
              </a:rPr>
              <a:t>Cards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Open Sans" charset="0"/>
                <a:cs typeface="Open Sans" charset="0"/>
              </a:rPr>
              <a:t>Date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Open Sans" charset="0"/>
                <a:cs typeface="Open Sans" charset="0"/>
              </a:rPr>
              <a:t>Me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Open Sans" charset="0"/>
                <a:cs typeface="Open Sans" charset="0"/>
              </a:rPr>
              <a:t>memes 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+mj-lt"/>
              <a:ea typeface="Open Sans" charset="0"/>
              <a:cs typeface="Open Sans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Open Sans" charset="0"/>
                <a:cs typeface="Open Sans" charset="0"/>
              </a:rPr>
              <a:t>Product support memes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ea typeface="Open Sans" charset="0"/>
                <a:cs typeface="Open Sans" charset="0"/>
              </a:rPr>
              <a:t>Silicone Baking Forms Consumer Short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ea typeface="Open Sans" charset="0"/>
                <a:cs typeface="Open Sans" charset="0"/>
              </a:rPr>
              <a:t>Video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Open Sans" charset="0"/>
                <a:cs typeface="Open Sans" charset="0"/>
              </a:rPr>
              <a:t>More to come shared on our social channels all season long! 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+mj-lt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+mj-lt"/>
                <a:ea typeface="Open Sans" charset="0"/>
                <a:cs typeface="Open Sans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050" dirty="0">
              <a:solidFill>
                <a:schemeClr val="bg2">
                  <a:lumMod val="25000"/>
                </a:schemeClr>
              </a:solidFill>
              <a:latin typeface="+mj-lt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38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3894"/>
            <a:ext cx="8616099" cy="5904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459" y="3388676"/>
            <a:ext cx="1152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379391" y="171450"/>
            <a:ext cx="685800" cy="685800"/>
          </a:xfrm>
          <a:prstGeom prst="star5">
            <a:avLst/>
          </a:prstGeom>
          <a:solidFill>
            <a:srgbClr val="8D7741"/>
          </a:solidFill>
          <a:ln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-10606" y="187925"/>
            <a:ext cx="8237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BRING ON THE HOLIDAYS, BRING ON THE GIFTS</a:t>
            </a:r>
            <a:endParaRPr lang="en-US" sz="33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9" name="Прямая соединительная линия 6"/>
          <p:cNvCxnSpPr/>
          <p:nvPr/>
        </p:nvCxnSpPr>
        <p:spPr>
          <a:xfrm>
            <a:off x="80010" y="824298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4704"/>
            <a:ext cx="8335320" cy="5713296"/>
          </a:xfrm>
          <a:prstGeom prst="rect">
            <a:avLst/>
          </a:prstGeom>
        </p:spPr>
      </p:pic>
      <p:sp>
        <p:nvSpPr>
          <p:cNvPr id="20" name="5-Point Star 19"/>
          <p:cNvSpPr/>
          <p:nvPr/>
        </p:nvSpPr>
        <p:spPr>
          <a:xfrm>
            <a:off x="8335320" y="220842"/>
            <a:ext cx="685800" cy="685800"/>
          </a:xfrm>
          <a:prstGeom prst="star5">
            <a:avLst/>
          </a:prstGeom>
          <a:solidFill>
            <a:srgbClr val="8D7741"/>
          </a:solidFill>
          <a:ln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-10606" y="187925"/>
            <a:ext cx="8237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BRING ON THE HOLIDAYS, BRING ON THE GIFTS</a:t>
            </a:r>
            <a:endParaRPr lang="en-US" sz="33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8" name="Прямая соединительная линия 6"/>
          <p:cNvCxnSpPr/>
          <p:nvPr/>
        </p:nvCxnSpPr>
        <p:spPr>
          <a:xfrm>
            <a:off x="80010" y="824298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86466" y="4736756"/>
            <a:ext cx="1021492" cy="1631093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638" y="5618205"/>
            <a:ext cx="1725827" cy="902044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26692" y="2117124"/>
            <a:ext cx="2294237" cy="1915297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20928" y="3080951"/>
            <a:ext cx="1293341" cy="1066320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3" y="381324"/>
            <a:ext cx="90369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GIFT DATE ME RECIPES, SOCIAL MEDIA COVER, AND MEMES</a:t>
            </a:r>
            <a:endParaRPr lang="en-US" sz="2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3" name="Прямая соединительная линия 6"/>
          <p:cNvCxnSpPr/>
          <p:nvPr/>
        </p:nvCxnSpPr>
        <p:spPr>
          <a:xfrm>
            <a:off x="203887" y="888696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2" y="1182009"/>
            <a:ext cx="4530326" cy="3502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045" y="4868563"/>
            <a:ext cx="1887502" cy="1887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446" y="4868563"/>
            <a:ext cx="1887502" cy="1887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5" y="4868563"/>
            <a:ext cx="1887502" cy="1887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823" y="2891782"/>
            <a:ext cx="1887502" cy="1887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894" y="2891782"/>
            <a:ext cx="1887502" cy="1887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516" y="1186008"/>
            <a:ext cx="4374807" cy="16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4401"/>
            <a:ext cx="8408709" cy="5763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65589" y="4448432"/>
            <a:ext cx="1725827" cy="1915297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8520" y="1055659"/>
            <a:ext cx="3525793" cy="3079736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793" y="352065"/>
            <a:ext cx="823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CUT, DECORATE, AND FILL THIS HOLIDAY SEASON</a:t>
            </a:r>
            <a:endParaRPr lang="en-US" sz="32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9" name="Прямая соединительная линия 6"/>
          <p:cNvCxnSpPr/>
          <p:nvPr/>
        </p:nvCxnSpPr>
        <p:spPr>
          <a:xfrm>
            <a:off x="187409" y="959124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1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086" y="0"/>
            <a:ext cx="503391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042" y="669350"/>
            <a:ext cx="4193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SEASONAL NECESSITIES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6835" y="1886155"/>
            <a:ext cx="1088718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042" y="2051755"/>
            <a:ext cx="402830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A92552"/>
                </a:solidFill>
                <a:ea typeface="Open Sans" charset="0"/>
                <a:cs typeface="Open Sans" charset="0"/>
              </a:rPr>
              <a:t>Easily cut and serve the perfect cake, casserole, or pie this holiday season with the </a:t>
            </a:r>
            <a:r>
              <a:rPr lang="en-US" b="1" dirty="0" smtClean="0">
                <a:solidFill>
                  <a:srgbClr val="8D7741"/>
                </a:solidFill>
                <a:ea typeface="Open Sans" charset="0"/>
                <a:cs typeface="Open Sans" charset="0"/>
              </a:rPr>
              <a:t>Cake Server.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A92552"/>
              </a:solidFill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A92552"/>
                </a:solidFill>
                <a:ea typeface="Open Sans" charset="0"/>
                <a:cs typeface="Open Sans" charset="0"/>
              </a:rPr>
              <a:t>Mash your potatoes, root vegetables, even your cauliflower with ease with the </a:t>
            </a:r>
            <a:r>
              <a:rPr lang="en-US" b="1" dirty="0" smtClean="0">
                <a:solidFill>
                  <a:srgbClr val="8D7741"/>
                </a:solidFill>
                <a:ea typeface="Open Sans" charset="0"/>
                <a:cs typeface="Open Sans" charset="0"/>
              </a:rPr>
              <a:t>Masher.  </a:t>
            </a:r>
            <a:r>
              <a:rPr lang="en-US" dirty="0" smtClean="0">
                <a:solidFill>
                  <a:srgbClr val="A92552"/>
                </a:solidFill>
                <a:ea typeface="Open Sans" charset="0"/>
                <a:cs typeface="Open Sans" charset="0"/>
              </a:rPr>
              <a:t>Rounded to mash around the pan.  Holes designed to mash without much effort.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A92552"/>
              </a:solidFill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A92552"/>
              </a:solidFill>
              <a:ea typeface="Open Sans" charset="0"/>
              <a:cs typeface="Open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6118" y="3962402"/>
            <a:ext cx="4147752" cy="1178009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6340"/>
            <a:ext cx="8474697" cy="5808829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7716795" y="224678"/>
            <a:ext cx="685800" cy="685800"/>
          </a:xfrm>
          <a:prstGeom prst="star5">
            <a:avLst/>
          </a:prstGeom>
          <a:solidFill>
            <a:srgbClr val="8D7741"/>
          </a:solidFill>
          <a:ln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170933" y="127572"/>
            <a:ext cx="7642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SEASONAL EXCLUSIVES &amp; NEW COLOR CLASSIC TAKERS</a:t>
            </a:r>
            <a:endParaRPr lang="en-US" sz="32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6" name="Прямая соединительная линия 6"/>
          <p:cNvCxnSpPr/>
          <p:nvPr/>
        </p:nvCxnSpPr>
        <p:spPr>
          <a:xfrm>
            <a:off x="269787" y="1163329"/>
            <a:ext cx="1927180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94236" y="1993559"/>
            <a:ext cx="1626975" cy="2347782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2918346" y="2959039"/>
            <a:ext cx="236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D7741"/>
                </a:solidFill>
              </a:rPr>
              <a:t>SEASONAL EXCLUSIVES</a:t>
            </a:r>
            <a:endParaRPr lang="en-US" dirty="0">
              <a:solidFill>
                <a:srgbClr val="8D7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484" y="3993677"/>
            <a:ext cx="2867067" cy="2216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646" y="4055173"/>
            <a:ext cx="2789194" cy="2154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315" y="1535820"/>
            <a:ext cx="2922236" cy="2258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451" y="1541397"/>
            <a:ext cx="2805478" cy="2168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4" y="1634594"/>
            <a:ext cx="2794461" cy="21601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9787" y="578806"/>
            <a:ext cx="764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ADDITIONAL DATE ME RECIPE CARDS</a:t>
            </a:r>
            <a:endParaRPr lang="en-US" sz="32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15" name="Прямая соединительная линия 6"/>
          <p:cNvCxnSpPr/>
          <p:nvPr/>
        </p:nvCxnSpPr>
        <p:spPr>
          <a:xfrm>
            <a:off x="302739" y="1154820"/>
            <a:ext cx="1927180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4" y="3993677"/>
            <a:ext cx="2795241" cy="215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22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839" y="4249752"/>
            <a:ext cx="2778008" cy="2146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925" y="4184349"/>
            <a:ext cx="2947285" cy="2277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38" y="1580569"/>
            <a:ext cx="2947285" cy="2278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843" y="1613361"/>
            <a:ext cx="2948432" cy="2278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5" y="1644249"/>
            <a:ext cx="2864907" cy="22146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787" y="578806"/>
            <a:ext cx="764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ADDITIONAL DATE ME RECIPE CARDS</a:t>
            </a:r>
            <a:endParaRPr lang="en-US" sz="32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9" name="Прямая соединительная линия 6"/>
          <p:cNvCxnSpPr/>
          <p:nvPr/>
        </p:nvCxnSpPr>
        <p:spPr>
          <a:xfrm>
            <a:off x="302739" y="1130106"/>
            <a:ext cx="1927180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787" y="521140"/>
            <a:ext cx="764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ADDITIONAL MEMES</a:t>
            </a:r>
            <a:endParaRPr lang="en-US" sz="32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9" name="Прямая соединительная линия 6"/>
          <p:cNvCxnSpPr/>
          <p:nvPr/>
        </p:nvCxnSpPr>
        <p:spPr>
          <a:xfrm>
            <a:off x="330541" y="1072440"/>
            <a:ext cx="1927180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26" y="1402491"/>
            <a:ext cx="2605216" cy="2605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985" y="4246617"/>
            <a:ext cx="2605216" cy="2605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587" y="4246617"/>
            <a:ext cx="2605216" cy="26052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195" y="1402491"/>
            <a:ext cx="2605216" cy="2605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695" y="1402491"/>
            <a:ext cx="2605216" cy="26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485775"/>
            <a:ext cx="9153525" cy="6372224"/>
          </a:xfrm>
          <a:prstGeom prst="rect">
            <a:avLst/>
          </a:prstGeom>
        </p:spPr>
      </p:pic>
      <p:sp>
        <p:nvSpPr>
          <p:cNvPr id="8" name="Прямоугольник 6"/>
          <p:cNvSpPr/>
          <p:nvPr/>
        </p:nvSpPr>
        <p:spPr>
          <a:xfrm>
            <a:off x="-53002" y="-1"/>
            <a:ext cx="9197001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599" y="3162984"/>
            <a:ext cx="484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OPPORTUNITY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48864" y="1919845"/>
            <a:ext cx="0" cy="1185989"/>
          </a:xfrm>
          <a:prstGeom prst="line">
            <a:avLst/>
          </a:prstGeom>
          <a:ln w="1905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45253" y="3879805"/>
            <a:ext cx="0" cy="1185989"/>
          </a:xfrm>
          <a:prstGeom prst="line">
            <a:avLst/>
          </a:prstGeom>
          <a:ln w="1905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1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1970"/>
            <a:ext cx="9144000" cy="62660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13271" y="83567"/>
            <a:ext cx="386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SPOTLIGHT </a:t>
            </a:r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ON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20" name="Прямая соединительная линия 6"/>
          <p:cNvCxnSpPr/>
          <p:nvPr/>
        </p:nvCxnSpPr>
        <p:spPr>
          <a:xfrm>
            <a:off x="210064" y="729898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1"/>
            <a:ext cx="4718278" cy="6348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183" y="509771"/>
            <a:ext cx="4805295" cy="63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409"/>
            <a:ext cx="9144000" cy="6267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81001"/>
            <a:ext cx="1919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– Do Not Share</a:t>
            </a:r>
          </a:p>
        </p:txBody>
      </p:sp>
    </p:spTree>
    <p:extLst>
      <p:ext uri="{BB962C8B-B14F-4D97-AF65-F5344CB8AC3E}">
        <p14:creationId xmlns:p14="http://schemas.microsoft.com/office/powerpoint/2010/main" val="37989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030" y="542767"/>
            <a:ext cx="847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PRODUCTS NO LONGER </a:t>
            </a:r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AVAILABLE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323" y="4563384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TREASURE OF THE SEA LUNCH SET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83" y="1978951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EXCLUSIVE THANK YOU - SUMMER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2735" y="4012731"/>
            <a:ext cx="121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HAMBURGER PRESS AND KEEPERS SET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8928" y="1978950"/>
            <a:ext cx="1078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TREASURES OF THE SEA WATER BOTTLE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4368" y="2877751"/>
            <a:ext cx="1078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HOST SUMMER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0424" y="2790423"/>
            <a:ext cx="11957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TREASURES OF THE SEA PITCHERAND TUMBLERS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368" y="3524239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FUNDRAISING SUMMER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0069" y="2790423"/>
            <a:ext cx="1379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RECTANGULAR CAKE TAKE IN MINT ICE CREAM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213" y="3524239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HAMBURGER KEEPERS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368" y="4104823"/>
            <a:ext cx="1078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BOGO SUMMER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59015" y="3465191"/>
            <a:ext cx="142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ROUND CONTAINER IN MINT ICE CREAM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6358" y="4012731"/>
            <a:ext cx="143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EGG TRAY INSERTS IN MINT ICE CREAM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05785" y="1933621"/>
            <a:ext cx="10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SNACK-STOR LARGE CONTAINER IN MINT ICE CREAM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00070" y="4536746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JEL-RING MOLD IN MINT ICE CREAM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00069" y="5296546"/>
            <a:ext cx="1078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JEL-ETTE MOLDS IN MINT ICE CREAM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53288" y="1933621"/>
            <a:ext cx="1078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FISHY FUN SANDWICH CUTTER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47573" y="2790423"/>
            <a:ext cx="1078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MERRY MERMAIDS LUNCH SET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7573" y="3465266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PLAYFUL  PIRATES LUNCH SET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41858" y="4012731"/>
            <a:ext cx="1078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KIDS BAKING SET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47573" y="4563384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LOLLITUPS FREEZABLE FORMS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630" y="5353764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CHEF SERIES II 9”/24 CM GRIDDLE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2734" y="4536746"/>
            <a:ext cx="12134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CHEF SERIES II 11”/28 CM FRY PAN WITH GLASS COVER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47573" y="5292170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ea typeface="Open Sans Semibold" charset="0"/>
                <a:cs typeface="Open Sans Semibold" charset="0"/>
              </a:rPr>
              <a:t>MANDOLINE CUTTING BOARD</a:t>
            </a:r>
            <a:endParaRPr lang="ru-RU" sz="900" b="1" dirty="0">
              <a:solidFill>
                <a:schemeClr val="bg2">
                  <a:lumMod val="25000"/>
                </a:schemeClr>
              </a:solidFill>
              <a:ea typeface="Open Sans Semibold" charset="0"/>
              <a:cs typeface="Open Sans Semibold" charset="0"/>
            </a:endParaRPr>
          </a:p>
        </p:txBody>
      </p:sp>
      <p:cxnSp>
        <p:nvCxnSpPr>
          <p:cNvPr id="34" name="Прямая соединительная линия 6"/>
          <p:cNvCxnSpPr/>
          <p:nvPr/>
        </p:nvCxnSpPr>
        <p:spPr>
          <a:xfrm>
            <a:off x="415925" y="1149430"/>
            <a:ext cx="1927180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0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52466" cy="6858000"/>
          </a:xfrm>
        </p:spPr>
      </p:pic>
      <p:sp>
        <p:nvSpPr>
          <p:cNvPr id="8" name="Прямоугольник 6"/>
          <p:cNvSpPr/>
          <p:nvPr/>
        </p:nvSpPr>
        <p:spPr>
          <a:xfrm>
            <a:off x="-8704" y="0"/>
            <a:ext cx="9161172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1932" y="2806015"/>
            <a:ext cx="681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DATE ME, HOST EXCLUSIVE, FUNDRAISING, </a:t>
            </a:r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AND </a:t>
            </a:r>
            <a:r>
              <a:rPr lang="en-US" sz="3600" dirty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PWP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72000" y="1286704"/>
            <a:ext cx="0" cy="1185989"/>
          </a:xfrm>
          <a:prstGeom prst="line">
            <a:avLst/>
          </a:prstGeom>
          <a:ln w="1905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72000" y="4395664"/>
            <a:ext cx="0" cy="1185989"/>
          </a:xfrm>
          <a:prstGeom prst="line">
            <a:avLst/>
          </a:prstGeom>
          <a:ln w="1905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3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" y="299466"/>
            <a:ext cx="495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DATE ME CALLOUTS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3" name="Прямая соединительная линия 6"/>
          <p:cNvCxnSpPr/>
          <p:nvPr/>
        </p:nvCxnSpPr>
        <p:spPr>
          <a:xfrm>
            <a:off x="153943" y="903228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2265" y="1262145"/>
            <a:ext cx="8829545" cy="738664"/>
          </a:xfrm>
          <a:prstGeom prst="rect">
            <a:avLst/>
          </a:prstGeom>
          <a:ln w="57150">
            <a:solidFill>
              <a:srgbClr val="8D774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A92552"/>
                </a:solidFill>
                <a:latin typeface="+mj-lt"/>
                <a:cs typeface="Segoe UI Light" panose="020B0502040204020203" pitchFamily="34" charset="0"/>
              </a:rPr>
              <a:t>Focus on moments with recipe inspiration  - a great lead-in for datings.  </a:t>
            </a:r>
            <a:r>
              <a:rPr lang="en-US" sz="1400" b="1" dirty="0">
                <a:solidFill>
                  <a:srgbClr val="A92552"/>
                </a:solidFill>
                <a:latin typeface="+mj-lt"/>
                <a:cs typeface="Segoe UI Light" panose="020B0502040204020203" pitchFamily="34" charset="0"/>
              </a:rPr>
              <a:t>Dating Tools for You:</a:t>
            </a:r>
            <a:r>
              <a:rPr lang="en-US" sz="1400" dirty="0">
                <a:solidFill>
                  <a:srgbClr val="A92552"/>
                </a:solidFill>
                <a:latin typeface="+mj-lt"/>
                <a:cs typeface="Segoe UI Light" panose="020B0502040204020203" pitchFamily="34" charset="0"/>
              </a:rPr>
              <a:t> Recipe </a:t>
            </a:r>
            <a:r>
              <a:rPr lang="en-US" sz="1400" dirty="0" smtClean="0">
                <a:solidFill>
                  <a:srgbClr val="A92552"/>
                </a:solidFill>
                <a:latin typeface="+mj-lt"/>
                <a:cs typeface="Segoe UI Light" panose="020B0502040204020203" pitchFamily="34" charset="0"/>
              </a:rPr>
              <a:t>Cards and Memes (find them throughout this presentation).</a:t>
            </a:r>
            <a:endParaRPr lang="en-US" sz="1400" dirty="0">
              <a:solidFill>
                <a:srgbClr val="A92552"/>
              </a:solidFill>
              <a:latin typeface="+mj-lt"/>
              <a:cs typeface="Segoe UI 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17157"/>
            <a:ext cx="3056052" cy="42138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5"/>
          <a:stretch/>
        </p:blipFill>
        <p:spPr>
          <a:xfrm>
            <a:off x="3042558" y="2317156"/>
            <a:ext cx="3045500" cy="42138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058" y="2317157"/>
            <a:ext cx="3055942" cy="42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6058"/>
            <a:ext cx="8231220" cy="5641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4216"/>
            <a:ext cx="495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EXCLUSIVE DATE ME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6793" y="807978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28736" y="2340914"/>
            <a:ext cx="930875" cy="1169773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59611" y="2220097"/>
            <a:ext cx="766119" cy="877329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4086" y="565998"/>
            <a:ext cx="3359159" cy="738664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A92552"/>
                </a:solidFill>
                <a:latin typeface="+mj-lt"/>
                <a:ea typeface="Open Sans" charset="0"/>
                <a:cs typeface="Open Sans" charset="0"/>
              </a:rPr>
              <a:t>Two date </a:t>
            </a:r>
            <a:r>
              <a:rPr lang="en-US" sz="1400" b="1" dirty="0" smtClean="0">
                <a:solidFill>
                  <a:srgbClr val="A92552"/>
                </a:solidFill>
                <a:latin typeface="+mj-lt"/>
                <a:ea typeface="Open Sans" charset="0"/>
                <a:cs typeface="Open Sans" charset="0"/>
              </a:rPr>
              <a:t>me </a:t>
            </a:r>
            <a:r>
              <a:rPr lang="en-US" sz="1400" dirty="0" smtClean="0">
                <a:solidFill>
                  <a:srgbClr val="A92552"/>
                </a:solidFill>
                <a:latin typeface="+mj-lt"/>
                <a:ea typeface="Open Sans" charset="0"/>
                <a:cs typeface="Open Sans" charset="0"/>
              </a:rPr>
              <a:t>exclusives to perfectly inspire the season of gift giving and baking/cooking.</a:t>
            </a:r>
            <a:endParaRPr lang="en-US" sz="1400" dirty="0">
              <a:solidFill>
                <a:srgbClr val="A92552"/>
              </a:solidFill>
              <a:latin typeface="+mj-lt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-Point Star 21"/>
          <p:cNvSpPr/>
          <p:nvPr/>
        </p:nvSpPr>
        <p:spPr>
          <a:xfrm>
            <a:off x="8165757" y="1371600"/>
            <a:ext cx="685800" cy="685800"/>
          </a:xfrm>
          <a:prstGeom prst="star5">
            <a:avLst/>
          </a:prstGeom>
          <a:solidFill>
            <a:srgbClr val="8D7741"/>
          </a:solidFill>
          <a:ln>
            <a:solidFill>
              <a:srgbClr val="8D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4216"/>
            <a:ext cx="495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EXCLUSIVE FOR HOSTS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6793" y="807978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63530" y="527381"/>
            <a:ext cx="4088027" cy="738664"/>
          </a:xfrm>
          <a:prstGeom prst="rect">
            <a:avLst/>
          </a:prstGeom>
          <a:noFill/>
          <a:ln w="57150">
            <a:solidFill>
              <a:srgbClr val="8D774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A92552"/>
                </a:solidFill>
                <a:latin typeface="+mj-lt"/>
                <a:ea typeface="Open Sans" charset="0"/>
                <a:cs typeface="Open Sans" charset="0"/>
              </a:rPr>
              <a:t>Holiday serving at its best – elegant and durable, the best of both worlds.  </a:t>
            </a:r>
            <a:endParaRPr lang="en-US" sz="1400" dirty="0">
              <a:solidFill>
                <a:srgbClr val="A92552"/>
              </a:solidFill>
              <a:latin typeface="+mj-lt"/>
              <a:ea typeface="Open Sans" charset="0"/>
              <a:cs typeface="Open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919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– Do Not Share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9241"/>
            <a:ext cx="7993930" cy="54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78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32" y="640812"/>
            <a:ext cx="838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7741"/>
                </a:solidFill>
                <a:ea typeface="Playfair Display" charset="0"/>
                <a:cs typeface="Playfair Display" charset="0"/>
              </a:rPr>
              <a:t>HOST SOCIAL MEDIA COVERS AND MEMES </a:t>
            </a:r>
            <a:endParaRPr lang="en-US" sz="3600" dirty="0">
              <a:solidFill>
                <a:srgbClr val="8D7741"/>
              </a:solidFill>
              <a:ea typeface="Playfair Display" charset="0"/>
              <a:cs typeface="Playfair Display" charset="0"/>
            </a:endParaRPr>
          </a:p>
        </p:txBody>
      </p:sp>
      <p:cxnSp>
        <p:nvCxnSpPr>
          <p:cNvPr id="3" name="Прямая соединительная линия 6"/>
          <p:cNvCxnSpPr/>
          <p:nvPr/>
        </p:nvCxnSpPr>
        <p:spPr>
          <a:xfrm>
            <a:off x="216141" y="1230164"/>
            <a:ext cx="1525061" cy="0"/>
          </a:xfrm>
          <a:prstGeom prst="line">
            <a:avLst/>
          </a:prstGeom>
          <a:ln w="38100">
            <a:solidFill>
              <a:srgbClr val="8D7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57" y="4245442"/>
            <a:ext cx="1827946" cy="1827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895" y="4258549"/>
            <a:ext cx="1825656" cy="1825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" y="4251583"/>
            <a:ext cx="1827946" cy="1827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020" y="4258549"/>
            <a:ext cx="1820980" cy="1820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2" y="1985099"/>
            <a:ext cx="4763748" cy="1812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215" y="4251583"/>
            <a:ext cx="1821805" cy="1821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224" y="1991240"/>
            <a:ext cx="1827118" cy="1827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093" y="1985099"/>
            <a:ext cx="1827118" cy="18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4413</TotalTime>
  <Words>831</Words>
  <Application>Microsoft Office PowerPoint</Application>
  <PresentationFormat>On-screen Show (4:3)</PresentationFormat>
  <Paragraphs>113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Open Sans</vt:lpstr>
      <vt:lpstr>Open Sans Semibold</vt:lpstr>
      <vt:lpstr>Playfair Display</vt:lpstr>
      <vt:lpstr>Segoe UI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Gardiakos, Jaclyn</cp:lastModifiedBy>
  <cp:revision>384</cp:revision>
  <cp:lastPrinted>2018-04-12T16:48:38Z</cp:lastPrinted>
  <dcterms:created xsi:type="dcterms:W3CDTF">2017-12-01T09:07:21Z</dcterms:created>
  <dcterms:modified xsi:type="dcterms:W3CDTF">2018-08-07T18:51:18Z</dcterms:modified>
</cp:coreProperties>
</file>